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33"/>
  </p:notesMasterIdLst>
  <p:sldIdLst>
    <p:sldId id="256" r:id="rId3"/>
    <p:sldId id="257" r:id="rId4"/>
    <p:sldId id="258" r:id="rId5"/>
    <p:sldId id="276" r:id="rId6"/>
    <p:sldId id="259" r:id="rId7"/>
    <p:sldId id="283" r:id="rId8"/>
    <p:sldId id="277" r:id="rId9"/>
    <p:sldId id="260" r:id="rId10"/>
    <p:sldId id="261" r:id="rId11"/>
    <p:sldId id="262" r:id="rId12"/>
    <p:sldId id="271" r:id="rId13"/>
    <p:sldId id="263" r:id="rId14"/>
    <p:sldId id="268" r:id="rId15"/>
    <p:sldId id="278" r:id="rId16"/>
    <p:sldId id="264" r:id="rId17"/>
    <p:sldId id="267" r:id="rId18"/>
    <p:sldId id="285" r:id="rId19"/>
    <p:sldId id="269" r:id="rId20"/>
    <p:sldId id="279" r:id="rId21"/>
    <p:sldId id="270" r:id="rId22"/>
    <p:sldId id="281" r:id="rId23"/>
    <p:sldId id="282" r:id="rId24"/>
    <p:sldId id="265" r:id="rId25"/>
    <p:sldId id="272" r:id="rId26"/>
    <p:sldId id="284" r:id="rId27"/>
    <p:sldId id="273" r:id="rId28"/>
    <p:sldId id="275" r:id="rId29"/>
    <p:sldId id="274" r:id="rId30"/>
    <p:sldId id="266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EE560-1D85-417E-8989-5A4C5653B49B}" type="datetimeFigureOut">
              <a:rPr lang="en-CH" smtClean="0"/>
              <a:t>06/16/2024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B5AD-7EB6-4A92-AA14-5E8552737F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733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4B5AD-7EB6-4A92-AA14-5E8552737F73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734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2543-536E-410B-A235-4A9B7F9BE980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737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52353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5522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45550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3396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48884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CEEA6-D34E-4F13-9A49-C6009D9CF0AC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81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B5EF-64E7-4497-96D4-BF6AEA31A5E9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8737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03C6-578B-4EF1-8961-0A086D752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0AEE0-A96D-467F-85BB-406A57C9A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27BA7-F51B-4FAF-8423-E833A59C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2543-536E-410B-A235-4A9B7F9BE980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939D2-1FE6-43D4-8915-DF0EF766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C27E-8E81-4E5A-B6B0-E0F0E7CB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1443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CDF1-726C-4A26-8AE9-B394BBD1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36BCF-4C91-4B09-BD74-D3225A91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7EF64-78B8-4154-B02E-95310A69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63E-7FBA-4581-994F-814D1621D5C4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A87ED-E5E0-4077-8159-71E86800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935E-54BA-45EB-89D7-E6D33792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1882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41E-318E-4C87-B4E8-25F885EA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63FEB-BC48-46C2-B2FD-E439A9BE5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CF7D9-F70F-4542-98FA-D7338BCE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1D13-CEF1-47B0-9DAE-1517762D21B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E593-7338-4978-8FBC-8F1279DF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1BC00-77B9-43FD-83FC-7104A129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15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63E-7FBA-4581-994F-814D1621D5C4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7122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32BF-9328-41AA-8FCF-27F1FA2F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88FF7-5A89-40AF-A421-413B8924A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F93E4-E15C-45F4-AA91-555BB386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388F0-F5B4-44CD-9D46-86B6E4DE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074B1-6380-4826-AAEE-F876ADAC7087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8BFE1-C04A-4EC4-A86A-32292AC2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30134-A818-43CE-BFD4-0943243D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9926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35F0-6911-47E7-AFF4-40E02FDB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4FAE3-4031-4B4C-92EA-526CF5855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E4847-4A44-4748-A3A4-F6E6A0621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6DF21-F2E6-4DF2-8CB5-7656BD4CF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27BE8-3C05-468A-B64E-7207A2776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0304C-5CC3-4D98-A07E-F12DD3AC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D9EF-0799-4F8D-BF6F-F707D0CB6293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564F1-6421-4BCC-8558-15AC526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D25E8-8674-4909-B85E-7218CE9B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0006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EDF3-7513-4544-93C6-727C671F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9A2E2-8ECF-4DC5-88D5-2CF4E37E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283D7-0D89-4D8B-98F3-69C972281C25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E089E-27DB-4A7D-A3D2-D1C4E97E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2797-C75D-486D-B4DC-135F267D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742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F90A-F9F0-4947-AF0E-DDBEE9C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565B-0A46-453A-A694-2B1717B4878E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20B75-32CC-40E0-A2B5-CF4FD2B1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0FFF-EB3D-4E6B-B897-2CFE54E3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5574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DF6-CE4D-496A-A34E-23084DC5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25D9-72DC-46DB-A1B9-3760E7346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EE590-F420-4A96-B109-BEFC203BB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C0954-3027-47F3-89FC-A67C832B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C6BD9-FAC8-4473-BAA6-69E36C99CCFA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ADE38-318A-428E-81D6-32C6AFB6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2D7FF-8454-4440-B28F-CAAF1E2F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074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4B19-5C30-44AE-A403-93736B40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8B169-1495-4E10-8125-0C49ED9B6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06BAB-28C7-4501-8C29-71F07997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5A822-0C86-4010-B23C-E4ACBA22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28C47-E0B0-4255-A545-5C86AEBDEE5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8675C-A4B1-4DA7-B6CF-EBC00A1D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1B9D2-C7B0-476C-B60B-E58857B0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9374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3BBC-61BE-4060-BA0F-7572BBAE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C6A63-F0DD-409F-ADF3-3063F599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C797-5A76-4BA7-88D3-612CBC17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CEEA6-D34E-4F13-9A49-C6009D9CF0AC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DF9CD-6BDB-48BF-80D9-8159627B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C0814-86A1-4C53-B67E-3C6440FB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524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03047-2191-47A5-AEFD-BBF01B73B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2F895-CD30-4230-8EEE-83C94094A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414E8-5736-40F5-A3E4-10DA346A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B5EF-64E7-4497-96D4-BF6AEA31A5E9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0A4D-00B1-4C30-833C-841E62EC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4AC28-5DF5-424B-B4E7-B1A6731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63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1D13-CEF1-47B0-9DAE-1517762D21B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468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074B1-6380-4826-AAEE-F876ADAC7087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10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D9EF-0799-4F8D-BF6F-F707D0CB6293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608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283D7-0D89-4D8B-98F3-69C972281C25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556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565B-0A46-453A-A694-2B1717B4878E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593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C6BD9-FAC8-4473-BAA6-69E36C99CCFA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580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28C47-E0B0-4255-A545-5C86AEBDEE5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187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5023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BD5A7-DE3D-4DC0-A688-D1991E29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9388C-95AA-4980-A171-FE2C5204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348D3-5BF2-4A02-82F6-CC9F99D14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17595-AD72-4ADF-BC38-88BFC070ABEB}" type="datetime8">
              <a:rPr lang="en-CH" smtClean="0"/>
              <a:t>06/16/2024 17:54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CB2E-AC76-4BC2-9AAE-69B7A5207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A4BC-5466-4B20-AEEC-EDE6EF740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9F9A0-3FEF-434A-9EC2-28856F43BED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52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cs.cityu.edu.hk/~howard/Teaching/CS4185-5185-2007-SemA/Group12/BVH.html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t5kGoCSjT_kaMBrtcggxVXFmH0bxAMuY/view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A050D-4101-EC7F-5B96-E1ACB4BE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</a:t>
            </a:fld>
            <a:endParaRPr lang="en-CH"/>
          </a:p>
        </p:txBody>
      </p:sp>
      <p:pic>
        <p:nvPicPr>
          <p:cNvPr id="1026" name="Picture 2" descr="Università della Svizzera Italiana (USI) - Board Foundation">
            <a:extLst>
              <a:ext uri="{FF2B5EF4-FFF2-40B4-BE49-F238E27FC236}">
                <a16:creationId xmlns:a16="http://schemas.microsoft.com/office/drawing/2014/main" id="{F1F84660-8611-CD75-315E-BC0CC038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40" y="-179109"/>
            <a:ext cx="2174168" cy="12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69EAEE-4029-AFBC-05E1-EC50A8DF175E}"/>
              </a:ext>
            </a:extLst>
          </p:cNvPr>
          <p:cNvSpPr/>
          <p:nvPr/>
        </p:nvSpPr>
        <p:spPr>
          <a:xfrm>
            <a:off x="3217169" y="5134710"/>
            <a:ext cx="4726998" cy="1607688"/>
          </a:xfrm>
          <a:prstGeom prst="roundRect">
            <a:avLst/>
          </a:prstGeom>
          <a:solidFill>
            <a:schemeClr val="accent2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Cesare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Alippi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Tommaso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Marzi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Gabriele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Dominici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S. M. Hossein Mousavi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2024</a:t>
            </a:r>
            <a:endParaRPr lang="en-CH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DDF269-0BB3-8A5D-B455-D0B5CCF9C726}"/>
              </a:ext>
            </a:extLst>
          </p:cNvPr>
          <p:cNvSpPr/>
          <p:nvPr/>
        </p:nvSpPr>
        <p:spPr>
          <a:xfrm>
            <a:off x="1909078" y="104360"/>
            <a:ext cx="7364924" cy="1607688"/>
          </a:xfrm>
          <a:prstGeom prst="roundRect">
            <a:avLst/>
          </a:prstGeom>
          <a:solidFill>
            <a:schemeClr val="accent6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Action and Emotion Recognition by Graph Convolutional Network (GCN)</a:t>
            </a:r>
            <a:endParaRPr lang="en-CH" sz="3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6C75D-AE1C-4C0A-96CC-C5DC94C5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80" y="2157457"/>
            <a:ext cx="2556062" cy="2743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9B751-138F-4B74-A030-27375E6F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73" y="2157457"/>
            <a:ext cx="4647116" cy="277938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3188BE-DB47-423C-BEB5-8DB0AF2E6BC4}"/>
              </a:ext>
            </a:extLst>
          </p:cNvPr>
          <p:cNvSpPr/>
          <p:nvPr/>
        </p:nvSpPr>
        <p:spPr>
          <a:xfrm>
            <a:off x="3794226" y="3348435"/>
            <a:ext cx="1234463" cy="39742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4F5F9-AA2E-43B7-99FA-952961973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24" y="5756791"/>
            <a:ext cx="609604" cy="609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1E62C-D981-4511-AC8D-A459E1B12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51" y="5683056"/>
            <a:ext cx="683339" cy="6833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F9C97-0B30-4921-BB8C-5766E5BC1FAB}"/>
              </a:ext>
            </a:extLst>
          </p:cNvPr>
          <p:cNvCxnSpPr>
            <a:cxnSpLocks/>
          </p:cNvCxnSpPr>
          <p:nvPr/>
        </p:nvCxnSpPr>
        <p:spPr>
          <a:xfrm flipV="1">
            <a:off x="10794602" y="6061593"/>
            <a:ext cx="5286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1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10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Motion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type is easily collectible with normal cameras or motion capture technologies; in the latter case, individual identity won't be revealed.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color sensors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body joints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edges by algorithms.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smartphone or digital camera.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Mocap infrared sensors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These are the same as color sensors, but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subject's identity is secured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OptiTrack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Vicon.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Mocap Wearable sensors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Same as above, and the most precise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subject's identity is secured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headset and handheld controller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Xsens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Smartphone-Digital Camera          Kinect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OptiTrack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Vicon             VR headset   -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Xsens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2D59D-9A09-441E-B416-E93E3302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79" y="5526377"/>
            <a:ext cx="591236" cy="1024149"/>
          </a:xfrm>
          <a:prstGeom prst="rect">
            <a:avLst/>
          </a:prstGeom>
        </p:spPr>
      </p:pic>
      <p:pic>
        <p:nvPicPr>
          <p:cNvPr id="1026" name="Picture 2" descr="Digital camera - Free technology icons">
            <a:extLst>
              <a:ext uri="{FF2B5EF4-FFF2-40B4-BE49-F238E27FC236}">
                <a16:creationId xmlns:a16="http://schemas.microsoft.com/office/drawing/2014/main" id="{50C0B7C9-D859-458B-BB86-84AA32BE8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3" y="5458803"/>
            <a:ext cx="1159295" cy="11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2624A-8849-434A-909A-F07F34035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49472" y="5837848"/>
            <a:ext cx="1142994" cy="349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8ADE9-E22B-47AE-B677-50E83E37B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643" y="5608263"/>
            <a:ext cx="978025" cy="846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66ADF2-1A78-453B-A725-E68D359DB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669" y="5662376"/>
            <a:ext cx="602849" cy="792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164FC-6EBC-407E-9B8C-F6AACBABC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451" y="5458802"/>
            <a:ext cx="697146" cy="996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5B6AE-6A5A-4AA0-A23E-10B1DE354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964" y="5547279"/>
            <a:ext cx="758870" cy="930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4ABE82-23D2-451F-A6C4-DE5849CB05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208" y="5468424"/>
            <a:ext cx="1023469" cy="10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11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Motion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BioVision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Hierarchy (BVH) file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BVH file format stores motion capture data in the form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and rotation of joints over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skeletal structure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body in which each joint has a name.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software like Blender and Maya use it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files.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2A105-EC2A-4EF9-BA40-399FD9B6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2" y="2407786"/>
            <a:ext cx="3848945" cy="4131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1C2EB-865D-A1F7-347E-A7720F62CF08}"/>
              </a:ext>
            </a:extLst>
          </p:cNvPr>
          <p:cNvSpPr txBox="1"/>
          <p:nvPr/>
        </p:nvSpPr>
        <p:spPr>
          <a:xfrm>
            <a:off x="3420532" y="6516395"/>
            <a:ext cx="535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Skeletal structure of  the Xia dataset samples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27AA-F6DA-4186-8F89-4500FD22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53" y="5593404"/>
            <a:ext cx="836754" cy="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12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43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 (GCN)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[6-8]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extends the concept of convolution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traditionally used to process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grid-like data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(such as images), to operate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GCNs to effectively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the relationships and interactions between nodes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(entities) in a graph.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tools for tasks involving networks,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analysis, molecular structure analysis, and body skeleton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Input: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it is feature matrix X and an adjacency matrix A.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contains the feature vectors of each node in the graph, with dimensions [N×F], where N is the number of nodes and F is the number of features per node.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represents the connections between nodes, with dimensions [N×N], where a value of 1 indicates a connection between nodes, and 0 indicates no connection.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41EE-BCF9-447E-9BCC-05582D8D5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07262"/>
            <a:ext cx="683339" cy="6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3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13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51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 (GCN)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Convolution Layers: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 convolution layer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 the feature vector of each node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aggregating features from its neighbors and its own features, often using the adjacency matrix A and a set of learnable weights. All followed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GCN can have multiple graph convolution layers stacked to learn increasingly abstract representations of the graph data. Tasks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dropout, normalization, and attention mechanism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layer of a GCN transforms the learned representations into the desired output format, which can be node-level predictions (e.g., node classification). It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FB96F-3AAA-4B6A-8710-3ED05B1E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43" y="5739617"/>
            <a:ext cx="683339" cy="6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7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14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05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 (GCN)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GCNs are trained using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minimize a loss function,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adjusting the weights </a:t>
            </a:r>
            <a:r>
              <a:rPr lang="en-US" sz="2000" b="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improve the model's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GCN in Body Motion?: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GCNs to classify body motion resembles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graph structure of human anatomy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joints and limbs can be represented as nodes and edges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understanding these relationships, GCNs can accurately classify various types of body motions, benefiting applications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 science, physical therapy, and human-computer interaction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recognition, it is superior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subtle movement representing emotions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other methods.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069B-D93D-4857-9A45-0A00DA91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15" y="6069100"/>
            <a:ext cx="683339" cy="6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15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97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joint and body skeletal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dataset for Action/Emotion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the number of frames to the maximum to have unified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body skeleton to graph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GCN model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recording node features and edge list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plot of Nodes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dataset to 70 % train and 30% test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Piloting results (acc/loss plot, classification report, and confusion matrix)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0609F-AA6F-43A2-841E-123A8E31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16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joint and body skeletal structure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Joint_Names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(31)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LeftFoot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LeftToeBase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RightFoot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  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RightToeBase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LowerBack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LeftHandIndex1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LThumb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RightHandIndex1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RThumb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Pairs of joints that form the skeleton's connections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Skeletal_Connections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(28)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RHipJoint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RightUpLeg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RightLeg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RightFoot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RightFoot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RightToeBase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LowerBack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LowerBack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LeftHandIndex1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LThumb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Spine1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RightShoulder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RightForeArm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RightFingerBase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RightHandIndex1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RThumb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9F49D-E6EC-4BD8-8722-663D48EE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17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Converting body skeleton to graph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joints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skeletal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body motion is the multiplication of the number of body joints by the number of frames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descriptions of nodes/joints (how many ways a node/joint could be described)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3000*1000 means there are 3000 nodes which each could be described in 1000 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connections of joints multiplied by the number of frames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2*3000 means we have 3000 edges, and each row represents two nodes connection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first column is [0, 1], it indicates there is an edge from node 0 to node 1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9F49D-E6EC-4BD8-8722-663D48EE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21CDD-D332-436E-B21E-3872AF84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885" y="0"/>
            <a:ext cx="5197115" cy="39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18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05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consists of node features (x) and edge information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edge_index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from a graph data structure that represents body motion.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Graph Convolutional Layer (conv1):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GCNConv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node features is dynamically determined based on the input data.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 features. This layer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 the input node features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16-dimensional feature space.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(applied after this layer in the forward method). This introduces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model, allowing it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complex patterns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says if the neuron is important or not to be sent to the next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E1E92-AB13-48E0-A269-44840346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19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05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marR="0" lvl="1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 Layer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from layer 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After the first GCN layer and its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activation, a dropout operation is applied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prevent overfitting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randomly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zeroing some of the 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Dropout rate is 0.5. This rate means that each unit (neuron) in the layer has a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chance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being set to zero during training. Preventing overfitting by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dependency in a single or small group of neurons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Graph Convolutional Layer (conv2):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GCNConv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 (the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previous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GCNConv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layer).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classes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motion classification task.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aims to prepare the features for classification.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79028-D4BE-4D45-8D93-880D8EED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1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and Emotion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Modalities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Motion Modality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Convolutional Network (GCN)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H" dirty="0"/>
          </a:p>
        </p:txBody>
      </p:sp>
      <p:pic>
        <p:nvPicPr>
          <p:cNvPr id="4" name="Picture 3" descr="A clipboard with a pen&#10;&#10;Description automatically generated">
            <a:extLst>
              <a:ext uri="{FF2B5EF4-FFF2-40B4-BE49-F238E27FC236}">
                <a16:creationId xmlns:a16="http://schemas.microsoft.com/office/drawing/2014/main" id="{06918A24-5EB9-4072-8978-6C15382B0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60" y="4964090"/>
            <a:ext cx="1392260" cy="139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61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20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47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Mean Pooling: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second GCN layer,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mean pool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applied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node features into a single graph-level feature 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graph-level predictions, such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entire graphs rather than individual nodes.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model is passed through 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log_softmax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used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tasks. 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provides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 of each 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easier to determine the class with the highest probability.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Objective: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log_softmax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 training classification models. It calculates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between the predicted and the ground truth by adjusting the weights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3F2F5-6925-4F55-8278-ACD21E5D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5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21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3F2F5-6925-4F55-8278-ACD21E5D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  <p:pic>
        <p:nvPicPr>
          <p:cNvPr id="3" name="Picture 2" descr="A diagram of 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6BCA8342-FA48-3C50-ABDC-7682C9339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699"/>
            <a:ext cx="8586401" cy="615830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106B40-7CE5-2BD1-EFFC-7A24D3B52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10393"/>
              </p:ext>
            </p:extLst>
          </p:nvPr>
        </p:nvGraphicFramePr>
        <p:xfrm>
          <a:off x="8988213" y="699699"/>
          <a:ext cx="2686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1176">
                  <a:extLst>
                    <a:ext uri="{9D8B030D-6E8A-4147-A177-3AD203B41FA5}">
                      <a16:colId xmlns:a16="http://schemas.microsoft.com/office/drawing/2014/main" val="2483233891"/>
                    </a:ext>
                  </a:extLst>
                </a:gridCol>
                <a:gridCol w="1365424">
                  <a:extLst>
                    <a:ext uri="{9D8B030D-6E8A-4147-A177-3AD203B41FA5}">
                      <a16:colId xmlns:a16="http://schemas.microsoft.com/office/drawing/2014/main" val="942661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6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0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2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04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4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9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110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4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22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3F2F5-6925-4F55-8278-ACD21E5D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55" y="5647954"/>
            <a:ext cx="890958" cy="890958"/>
          </a:xfrm>
          <a:prstGeom prst="rect">
            <a:avLst/>
          </a:prstGeom>
        </p:spPr>
      </p:pic>
      <p:pic>
        <p:nvPicPr>
          <p:cNvPr id="5" name="Picture 4" descr="A map of a person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8B30D38E-5001-1FF3-81C2-2B4CDCD6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830"/>
            <a:ext cx="8360308" cy="620317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A0478-BA07-C753-1257-A0EB57CB5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04434"/>
              </p:ext>
            </p:extLst>
          </p:nvPr>
        </p:nvGraphicFramePr>
        <p:xfrm>
          <a:off x="8988213" y="699699"/>
          <a:ext cx="2686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1176">
                  <a:extLst>
                    <a:ext uri="{9D8B030D-6E8A-4147-A177-3AD203B41FA5}">
                      <a16:colId xmlns:a16="http://schemas.microsoft.com/office/drawing/2014/main" val="2483233891"/>
                    </a:ext>
                  </a:extLst>
                </a:gridCol>
                <a:gridCol w="1365424">
                  <a:extLst>
                    <a:ext uri="{9D8B030D-6E8A-4147-A177-3AD203B41FA5}">
                      <a16:colId xmlns:a16="http://schemas.microsoft.com/office/drawing/2014/main" val="942661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6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0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2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05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56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0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6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2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23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1BED7-0E8E-5C24-49C2-7607B2C9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055"/>
            <a:ext cx="5445237" cy="2672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FD3F0-7531-B228-890C-6375305B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95" y="4143793"/>
            <a:ext cx="2282722" cy="16564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E65B8-FEDC-D9D3-60D4-C1F702BF75C4}"/>
              </a:ext>
            </a:extLst>
          </p:cNvPr>
          <p:cNvSpPr txBox="1"/>
          <p:nvPr/>
        </p:nvSpPr>
        <p:spPr>
          <a:xfrm>
            <a:off x="1349595" y="5894685"/>
            <a:ext cx="2282722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Train Loss: 0.1319</a:t>
            </a:r>
          </a:p>
          <a:p>
            <a:r>
              <a:rPr lang="en-US" dirty="0"/>
              <a:t>Train Acc: 0.9602</a:t>
            </a:r>
          </a:p>
          <a:p>
            <a:r>
              <a:rPr lang="en-US" dirty="0"/>
              <a:t>Test Acc: 0.9211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3FB271-BD01-CC12-ACFB-49653FFD6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37" y="718955"/>
            <a:ext cx="5957716" cy="5238681"/>
          </a:xfrm>
          <a:prstGeom prst="rect">
            <a:avLst/>
          </a:prstGeom>
        </p:spPr>
      </p:pic>
      <p:pic>
        <p:nvPicPr>
          <p:cNvPr id="8" name="Picture 7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E3844D2A-A515-4C34-9E94-E4333D5C0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1C06-CFCD-4128-8F01-3AB3D276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5091D5D-CEF5-3697-CBC8-2647A6D5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24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99154-C747-ED64-7B30-912A19752803}"/>
              </a:ext>
            </a:extLst>
          </p:cNvPr>
          <p:cNvSpPr txBox="1"/>
          <p:nvPr/>
        </p:nvSpPr>
        <p:spPr>
          <a:xfrm>
            <a:off x="196174" y="172328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2DCF6-DDEA-7224-390E-973C6DF7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202"/>
            <a:ext cx="5600321" cy="260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6BC4A-ED07-FEAF-53BC-050F859C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2" y="725912"/>
            <a:ext cx="5845684" cy="5231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BBF71-C0DF-5AD4-75E2-81494E584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51" y="4283636"/>
            <a:ext cx="2353751" cy="1500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614C3-FDA5-DC74-1DA2-DF0C8839DAA9}"/>
              </a:ext>
            </a:extLst>
          </p:cNvPr>
          <p:cNvSpPr txBox="1"/>
          <p:nvPr/>
        </p:nvSpPr>
        <p:spPr>
          <a:xfrm>
            <a:off x="1258051" y="5894685"/>
            <a:ext cx="235375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Train Loss: 0.1959</a:t>
            </a:r>
          </a:p>
          <a:p>
            <a:r>
              <a:rPr lang="en-US" dirty="0"/>
              <a:t>Train Acc: 0.9379</a:t>
            </a:r>
          </a:p>
          <a:p>
            <a:r>
              <a:rPr lang="en-US" dirty="0"/>
              <a:t>Test Acc: 0.7556</a:t>
            </a:r>
          </a:p>
        </p:txBody>
      </p:sp>
      <p:pic>
        <p:nvPicPr>
          <p:cNvPr id="8" name="Picture 7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09FED996-A7BB-4E87-9E03-0934C1F2A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51C06-CFCD-4128-8F01-3AB3D276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5091D5D-CEF5-3697-CBC8-2647A6D5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25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99154-C747-ED64-7B30-912A19752803}"/>
              </a:ext>
            </a:extLst>
          </p:cNvPr>
          <p:cNvSpPr txBox="1"/>
          <p:nvPr/>
        </p:nvSpPr>
        <p:spPr>
          <a:xfrm>
            <a:off x="196174" y="172328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09FED996-A7BB-4E87-9E03-0934C1F2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AA3EB1-94AE-4D60-9AA8-3B748C1B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4" y="1091029"/>
            <a:ext cx="5724525" cy="466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F540-8041-4E57-A97C-6AFB983D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15" y="1091029"/>
            <a:ext cx="57435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2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9470-4A47-3FF8-EBAD-CE173412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5BE82D-217D-2B3E-BE9C-6B5E4C33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26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78C45-9ADE-1760-CA3D-8BC86105F351}"/>
              </a:ext>
            </a:extLst>
          </p:cNvPr>
          <p:cNvSpPr txBox="1"/>
          <p:nvPr/>
        </p:nvSpPr>
        <p:spPr>
          <a:xfrm>
            <a:off x="196174" y="172328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C93CE-6B24-8AB5-2069-382B57F6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684325"/>
            <a:ext cx="10322351" cy="6173675"/>
          </a:xfrm>
          <a:prstGeom prst="rect">
            <a:avLst/>
          </a:prstGeom>
        </p:spPr>
      </p:pic>
      <p:pic>
        <p:nvPicPr>
          <p:cNvPr id="5" name="Picture 4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CB9B908E-9FC1-4DAD-99DD-085C7DD42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8DD6-C91B-F404-B5B0-883B65C9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EAB0AB7-318A-2E95-447C-DF86CA3D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27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32976-A21C-EB13-316D-7BF75368C36D}"/>
              </a:ext>
            </a:extLst>
          </p:cNvPr>
          <p:cNvSpPr txBox="1"/>
          <p:nvPr/>
        </p:nvSpPr>
        <p:spPr>
          <a:xfrm>
            <a:off x="196174" y="136525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9CA5F-194E-5FE1-EE3F-E53F2854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549"/>
            <a:ext cx="12192000" cy="6172451"/>
          </a:xfrm>
          <a:prstGeom prst="rect">
            <a:avLst/>
          </a:prstGeom>
        </p:spPr>
      </p:pic>
      <p:pic>
        <p:nvPicPr>
          <p:cNvPr id="5" name="Picture 4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0C2B4190-6A90-4856-B485-69195118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D0BD-7FD8-3320-1B2E-40A9F993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2427DD-502B-66E0-198E-BBF76A4E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28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9A0F8-052E-906B-9E59-3D1FC5C45133}"/>
              </a:ext>
            </a:extLst>
          </p:cNvPr>
          <p:cNvSpPr txBox="1"/>
          <p:nvPr/>
        </p:nvSpPr>
        <p:spPr>
          <a:xfrm>
            <a:off x="196174" y="172328"/>
            <a:ext cx="11799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D8F6D-C36C-54C7-89D5-78E92E0C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9" y="634649"/>
            <a:ext cx="11007519" cy="5588701"/>
          </a:xfrm>
          <a:prstGeom prst="rect">
            <a:avLst/>
          </a:prstGeom>
        </p:spPr>
      </p:pic>
      <p:pic>
        <p:nvPicPr>
          <p:cNvPr id="5" name="Picture 4" descr="A colorful graph with a pie chart and a pie chart&#10;&#10;Description automatically generated">
            <a:extLst>
              <a:ext uri="{FF2B5EF4-FFF2-40B4-BE49-F238E27FC236}">
                <a16:creationId xmlns:a16="http://schemas.microsoft.com/office/drawing/2014/main" id="{734E0F80-E794-4036-9395-B5792B5A6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7636"/>
            <a:ext cx="887646" cy="8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7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29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08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Shi, Jiaqi, et al. "Skeleton-based emotion recognition based on two-stream self-attention enhanced spatial-temporal graph convolutional network." Sensors 21.1 (2020): 205.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Ahmed, Ferdous, ASM Hossain Bari, and Marina L. Gavrilova. "Emotion recognition from body movement." IEEE Access 8 (2019): 11761-11781.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Bota, Patricia J., et al. "A review, current challenges, and future possibilities on emotion recognition using machine learning and physiological signals." IEEE access 7 (2019): 140990-141020.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[4].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Picard, Rosalind W. Affective computing. MIT press, 2000.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[5].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https://www.cs.cityu.edu.hk/~howard/Teaching/CS4185-5185-2007-SemA/Group12/BVH.html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[6].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Kipf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Thomas N., and Max Welling. "Semi-supervised classification with graph convolutional networks."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arXiv:1609.02907 (2016).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[7].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"Multiscale 3D-shift graph convolution network for emotion recognition from human actions." IEEE Intelligent Systems 37.4 (2022): 103-110.</a:t>
            </a:r>
          </a:p>
          <a:p>
            <a:pPr algn="just">
              <a:lnSpc>
                <a:spcPct val="15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[8].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Ghaleb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"Skeleton-based explainable bodily expressed emotion recognition through graph convolutional networks." 2021 16th IEEE International Conference on Automatic Face and Gesture Recognition (FG 2021). IEEE, 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373B-AA36-4081-B4C0-F7D85DA4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57" y="6196801"/>
            <a:ext cx="626360" cy="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3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03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GDL methods offer a deeper understanding of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capturing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subtle details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input.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it can handle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data structures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skeletons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each joint (or node in the graph) can have a varying number of connections to other joints.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normally leads to higher accuracy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capturing the complex relationship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 (extracting relevant features of edges and joints).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always a problem in traditional methods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algorithms such as CNN, which extract features, can’t handle different data structures and handle everything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grid-like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Older methods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handle irregular data structures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human body perfectly.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ook and magnifying glass&#10;&#10;Description automatically generated">
            <a:extLst>
              <a:ext uri="{FF2B5EF4-FFF2-40B4-BE49-F238E27FC236}">
                <a16:creationId xmlns:a16="http://schemas.microsoft.com/office/drawing/2014/main" id="{F646D23F-C9CE-4C72-A398-F70E4F99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35" y="5400782"/>
            <a:ext cx="1138130" cy="11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8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30</a:t>
            </a:fld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092A8-8BD7-4CEB-8DEA-5579D943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48" y="1613074"/>
            <a:ext cx="3232303" cy="3232303"/>
          </a:xfrm>
          <a:prstGeom prst="rect">
            <a:avLst/>
          </a:prstGeom>
        </p:spPr>
      </p:pic>
      <p:pic>
        <p:nvPicPr>
          <p:cNvPr id="3" name="Picture 2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57CBB33F-C17E-9E10-7CF8-CBEE725A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760" y="5716969"/>
            <a:ext cx="821943" cy="8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4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just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full features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exactly based on the data structure as a graph.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unnecessary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having more understanding of the data structure.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irregular shapes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body more effectively,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skeletal data into graphs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structure for input must be extracted and defined.</a:t>
            </a:r>
          </a:p>
        </p:txBody>
      </p:sp>
      <p:pic>
        <p:nvPicPr>
          <p:cNvPr id="4" name="Picture 3" descr="A book and magnifying glass&#10;&#10;Description automatically generated">
            <a:extLst>
              <a:ext uri="{FF2B5EF4-FFF2-40B4-BE49-F238E27FC236}">
                <a16:creationId xmlns:a16="http://schemas.microsoft.com/office/drawing/2014/main" id="{6ADB4AD6-AE90-47E4-9678-0A0086AAB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35" y="5400782"/>
            <a:ext cx="1138130" cy="11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5</a:t>
            </a:fld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and Emotion Recognition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Recognition (AR):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involves using machine learning and pattern recognition to classify human actions such as walking, running, jumping, and more.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(ER):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techniques are used to determine subjects’ emotional states, such as neutral, anger, joy, and more.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Body Motion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motions are sequential frames of bodily movement over time, which consist of joints and connected bones/edges. </a:t>
            </a:r>
          </a:p>
          <a:p>
            <a:pPr marL="1257300" lvl="2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investigating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angles, positions, rotations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relationships between these joints and edges, actions and emotions could be interpreted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[2].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2045-446F-4CC8-90B2-3CE4EEB4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441" y="4551103"/>
            <a:ext cx="2161251" cy="205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27E71-75FE-48A2-A40E-B9CF7538EA8B}"/>
              </a:ext>
            </a:extLst>
          </p:cNvPr>
          <p:cNvSpPr txBox="1"/>
          <p:nvPr/>
        </p:nvSpPr>
        <p:spPr>
          <a:xfrm>
            <a:off x="3448925" y="4513550"/>
            <a:ext cx="229372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Ekmanian ER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4A6D9-4874-4717-AD84-B429E62DA55E}"/>
              </a:ext>
            </a:extLst>
          </p:cNvPr>
          <p:cNvSpPr txBox="1"/>
          <p:nvPr/>
        </p:nvSpPr>
        <p:spPr>
          <a:xfrm>
            <a:off x="3448925" y="6538912"/>
            <a:ext cx="664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Ekmanian ER Model                2-D Arousal Valance ER Model </a:t>
            </a:r>
            <a:r>
              <a:rPr lang="en-US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7FEE4-35E6-4148-82F5-F79F93C5B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291" y="5641090"/>
            <a:ext cx="832243" cy="832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F3F80-610D-4DF6-86A9-B58057867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924" y="5641089"/>
            <a:ext cx="832243" cy="8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6</a:t>
            </a:fld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597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and Emotion Recognition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AR Applications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Therapy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AR Challenges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 in Actions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Scarcity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Issues</a:t>
            </a:r>
          </a:p>
        </p:txBody>
      </p:sp>
      <p:pic>
        <p:nvPicPr>
          <p:cNvPr id="9" name="Picture 8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B0E4DEA0-3EF7-4983-882C-2269E886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10" y="5504402"/>
            <a:ext cx="878951" cy="878951"/>
          </a:xfrm>
          <a:prstGeom prst="rect">
            <a:avLst/>
          </a:prstGeom>
        </p:spPr>
      </p:pic>
      <p:pic>
        <p:nvPicPr>
          <p:cNvPr id="10" name="Picture 9" descr="A person sitting on a stair with a gear&#10;&#10;Description automatically generated">
            <a:extLst>
              <a:ext uri="{FF2B5EF4-FFF2-40B4-BE49-F238E27FC236}">
                <a16:creationId xmlns:a16="http://schemas.microsoft.com/office/drawing/2014/main" id="{870C1B63-A63F-4B2E-A683-06B61CA1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89" y="5504402"/>
            <a:ext cx="878951" cy="8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7</a:t>
            </a:fld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643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and Emotion Recognition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ER Applications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ER Challenges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 in Expression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Subtlety of Emotional Expressions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Scarcity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Issues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light bulb with a gear inside&#10;&#10;Description automatically generated">
            <a:extLst>
              <a:ext uri="{FF2B5EF4-FFF2-40B4-BE49-F238E27FC236}">
                <a16:creationId xmlns:a16="http://schemas.microsoft.com/office/drawing/2014/main" id="{B0E4DEA0-3EF7-4983-882C-2269E886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10" y="5504402"/>
            <a:ext cx="878951" cy="878951"/>
          </a:xfrm>
          <a:prstGeom prst="rect">
            <a:avLst/>
          </a:prstGeom>
        </p:spPr>
      </p:pic>
      <p:pic>
        <p:nvPicPr>
          <p:cNvPr id="10" name="Picture 9" descr="A person sitting on a stair with a gear&#10;&#10;Description automatically generated">
            <a:extLst>
              <a:ext uri="{FF2B5EF4-FFF2-40B4-BE49-F238E27FC236}">
                <a16:creationId xmlns:a16="http://schemas.microsoft.com/office/drawing/2014/main" id="{870C1B63-A63F-4B2E-A683-06B61CA1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89" y="5504402"/>
            <a:ext cx="878951" cy="8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8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(ER) Modalities </a:t>
            </a: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[4]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– Change in Facial Wrinkles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Vocal Expressions: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Sound Signal – Change in Vocal Tone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Signals for ER: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Signal – Ratio of the Sudden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Text-Based ER: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– Change in Writing Style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Gaze and Pupil Dilation for ER: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Signal – Change in Eye Direction or Pupil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Motion for ER: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Motion Matrix – Change in Body Posture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99546-6E68-43A5-90E7-7B50D436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47" y="1068110"/>
            <a:ext cx="370085" cy="370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01179-B845-4D23-AB56-7034314A9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89" y="1653270"/>
            <a:ext cx="409042" cy="409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F142F-1AC6-4DF7-A8D4-D9753BAB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68" y="3973169"/>
            <a:ext cx="538809" cy="538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BB3A5-DB61-4CE8-93A8-56C2C581E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28" y="2910251"/>
            <a:ext cx="347962" cy="347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20E57-B6C1-46C8-BBA4-06198C157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25" y="2235764"/>
            <a:ext cx="501589" cy="50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9969F-1C01-4BF0-ADFB-53A5335B2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0688" y="3506508"/>
            <a:ext cx="347962" cy="347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42A449-36E3-42F1-80C2-8269F19654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67" y="5084271"/>
            <a:ext cx="1216516" cy="121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20631-3F90-4671-8FDE-4701347DA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22" y="5986880"/>
            <a:ext cx="650160" cy="650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64FB9-9FF3-4E63-B48A-069AEF24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408" y="4912961"/>
            <a:ext cx="456188" cy="456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834C2-8FFB-42D9-AB3F-DC5668D2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323" y="4912960"/>
            <a:ext cx="456189" cy="456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BA36BE-20F8-4FB6-BDAF-E70E86FF0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50" y="5978635"/>
            <a:ext cx="650160" cy="650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9091C1-9639-4BC3-80B4-7E8088F37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894" y="5427220"/>
            <a:ext cx="501589" cy="5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B549F5-DE55-D4B2-26CA-DDDB0BAE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9A0-3FEF-434A-9EC2-28856F43BED4}" type="slidenum">
              <a:rPr lang="en-CH" smtClean="0"/>
              <a:t>9</a:t>
            </a:fld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A191-2869-A3E8-FE48-2376C2505234}"/>
              </a:ext>
            </a:extLst>
          </p:cNvPr>
          <p:cNvSpPr txBox="1"/>
          <p:nvPr/>
        </p:nvSpPr>
        <p:spPr>
          <a:xfrm>
            <a:off x="196174" y="172328"/>
            <a:ext cx="11799651" cy="397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 Dataset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Min in 572 Samples and Four Subjects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BVH Format and 32 Body Joints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Vicon optical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motion capture system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Actions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Walking, Running, Jumping, Kicking, Punching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Emotions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Neutral, Proud, Angry, and Depressed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Publicly Available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4555E-44E9-EA7E-BD22-1D5B4A74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12" y="4244288"/>
            <a:ext cx="5751088" cy="2112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FC541-631B-4E9E-53E4-6C3FA47BC516}"/>
              </a:ext>
            </a:extLst>
          </p:cNvPr>
          <p:cNvSpPr txBox="1"/>
          <p:nvPr/>
        </p:nvSpPr>
        <p:spPr>
          <a:xfrm>
            <a:off x="3059590" y="6451772"/>
            <a:ext cx="535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of the Xia dataset generated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BVHView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</a:p>
        </p:txBody>
      </p:sp>
      <p:pic>
        <p:nvPicPr>
          <p:cNvPr id="6" name="Picture 5" descr="A blue round object with colorful squares&#10;&#10;Description automatically generated">
            <a:extLst>
              <a:ext uri="{FF2B5EF4-FFF2-40B4-BE49-F238E27FC236}">
                <a16:creationId xmlns:a16="http://schemas.microsoft.com/office/drawing/2014/main" id="{71C10098-4279-444F-AF44-3B2DFC1B4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637" y="5163590"/>
            <a:ext cx="1288182" cy="12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7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946</TotalTime>
  <Words>2370</Words>
  <Application>Microsoft Office PowerPoint</Application>
  <PresentationFormat>Widescreen</PresentationFormat>
  <Paragraphs>334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Times New Roman</vt:lpstr>
      <vt:lpstr>Trebuchet MS</vt:lpstr>
      <vt:lpstr>Wingdings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 and Emotion Recognition by Graph Convolutional Network (GCN)</dc:title>
  <dc:creator>Hossein Mousavi</dc:creator>
  <cp:lastModifiedBy>Seyed Muhammad Hossein Mousavi</cp:lastModifiedBy>
  <cp:revision>78</cp:revision>
  <dcterms:created xsi:type="dcterms:W3CDTF">2024-03-11T10:34:13Z</dcterms:created>
  <dcterms:modified xsi:type="dcterms:W3CDTF">2024-06-16T18:02:27Z</dcterms:modified>
</cp:coreProperties>
</file>